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0"/>
  </p:notesMasterIdLst>
  <p:sldIdLst>
    <p:sldId id="297" r:id="rId2"/>
    <p:sldId id="296" r:id="rId3"/>
    <p:sldId id="3435" r:id="rId4"/>
    <p:sldId id="3436" r:id="rId5"/>
    <p:sldId id="3437" r:id="rId6"/>
    <p:sldId id="3438" r:id="rId7"/>
    <p:sldId id="298" r:id="rId8"/>
    <p:sldId id="3434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Space Grotesk" pitchFamily="2" charset="0"/>
      <p:regular r:id="rId25"/>
      <p:bold r:id="rId26"/>
    </p:embeddedFont>
    <p:embeddedFont>
      <p:font typeface="Space Grotesk Medium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96"/>
            <p14:sldId id="3435"/>
            <p14:sldId id="3436"/>
            <p14:sldId id="3437"/>
            <p14:sldId id="3438"/>
            <p14:sldId id="298"/>
            <p14:sldId id="34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1C5"/>
    <a:srgbClr val="502BD3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DA9F3-B29F-42B9-9694-FDA819AA554F}" v="3" dt="2023-12-08T23:45:47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44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700" r:id="rId4"/>
    <p:sldLayoutId id="2147483680" r:id="rId5"/>
    <p:sldLayoutId id="2147483682" r:id="rId6"/>
    <p:sldLayoutId id="2147483678" r:id="rId7"/>
    <p:sldLayoutId id="2147483698" r:id="rId8"/>
    <p:sldLayoutId id="2147483665" r:id="rId9"/>
    <p:sldLayoutId id="2147483667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otnet.microsoft.com/en-us/apps/aspnet/web-apps/blazor" TargetMode="External"/><Relationship Id="rId7" Type="http://schemas.openxmlformats.org/officeDocument/2006/relationships/image" Target="../media/image9.sv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learn.microsoft.com/en-us/ef/core/" TargetMode="External"/><Relationship Id="rId4" Type="http://schemas.openxmlformats.org/officeDocument/2006/relationships/hyperlink" Target="https://dotnet.microsoft.com/en-us/learn/aspnet/blazor-tutorial/intro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10" Type="http://schemas.openxmlformats.org/officeDocument/2006/relationships/image" Target="../media/image19.png"/><Relationship Id="rId4" Type="http://schemas.openxmlformats.org/officeDocument/2006/relationships/image" Target="../media/image13.tiff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How to Achieve Optimistic Updates with </a:t>
            </a:r>
            <a:r>
              <a:rPr lang="en-US" sz="4800" dirty="0" err="1"/>
              <a:t>Blazor</a:t>
            </a:r>
            <a:r>
              <a:rPr lang="en-US" sz="4800" dirty="0"/>
              <a:t> and EF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Emanuele </a:t>
            </a:r>
            <a:r>
              <a:rPr lang="en-US" dirty="0" err="1"/>
              <a:t>Bartolesi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173A84-0840-083D-A795-C636D4BD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What are Optimistic Updates?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5937E0-A0D7-E962-605A-8BA7CF3C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32559"/>
            <a:ext cx="10972800" cy="44227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  <a:t>Optimistic updates are a technique for </a:t>
            </a:r>
          </a:p>
          <a:p>
            <a:pPr marL="0" indent="0" algn="ctr">
              <a:buNone/>
            </a:pPr>
            <a:r>
              <a:rPr lang="en-US" sz="3600" b="1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  <a:t>improving the user experience</a:t>
            </a:r>
            <a:r>
              <a:rPr lang="en-US" sz="3600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US" sz="3600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</a:br>
            <a:r>
              <a:rPr lang="en-US" sz="3600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  <a:t>of web applications by </a:t>
            </a:r>
            <a:br>
              <a:rPr lang="en-US" sz="3600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</a:br>
            <a:r>
              <a:rPr lang="en-US" sz="3600" b="1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  <a:t>updating the UI</a:t>
            </a:r>
            <a:r>
              <a:rPr lang="en-US" sz="3600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US" sz="3600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</a:br>
            <a:r>
              <a:rPr lang="en-US" sz="3600" i="0" dirty="0">
                <a:solidFill>
                  <a:srgbClr val="190649"/>
                </a:solidFill>
                <a:effectLst/>
                <a:latin typeface="Open Sans" panose="020B0606030504020204" pitchFamily="34" charset="0"/>
              </a:rPr>
              <a:t>before the server confirms the changes.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195413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7D471F-D9A1-8C2F-A126-32455913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E55B0D-D633-88EC-6577-4760BB4326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Docs</a:t>
            </a:r>
          </a:p>
          <a:p>
            <a:r>
              <a:rPr lang="en-US" dirty="0"/>
              <a:t>GitHub</a:t>
            </a:r>
          </a:p>
          <a:p>
            <a:r>
              <a:rPr lang="en-US" dirty="0"/>
              <a:t>Trello</a:t>
            </a:r>
          </a:p>
          <a:p>
            <a:r>
              <a:rPr lang="en-US" dirty="0"/>
              <a:t>Slack</a:t>
            </a:r>
          </a:p>
          <a:p>
            <a:r>
              <a:rPr lang="en-US" dirty="0"/>
              <a:t>Facebook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A59AB-14D9-EE89-2818-CBE9CDBB6E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  <a:p>
            <a:r>
              <a:rPr lang="en-US" dirty="0"/>
              <a:t>Outlook</a:t>
            </a:r>
          </a:p>
          <a:p>
            <a:r>
              <a:rPr lang="en-US" dirty="0"/>
              <a:t>E-commerce</a:t>
            </a:r>
          </a:p>
          <a:p>
            <a:r>
              <a:rPr lang="en-US" dirty="0"/>
              <a:t>Miro</a:t>
            </a:r>
          </a:p>
          <a:p>
            <a:r>
              <a:rPr lang="en-US" dirty="0"/>
              <a:t>Online Games</a:t>
            </a:r>
          </a:p>
        </p:txBody>
      </p:sp>
    </p:spTree>
    <p:extLst>
      <p:ext uri="{BB962C8B-B14F-4D97-AF65-F5344CB8AC3E}">
        <p14:creationId xmlns:p14="http://schemas.microsoft.com/office/powerpoint/2010/main" val="2068898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39BB6-268C-14B4-8413-20465282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strategy with 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791D8-22ED-8E50-A84D-D5834209F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pace Grotesk" pitchFamily="2" charset="0"/>
                <a:cs typeface="Space Grotesk" pitchFamily="2" charset="0"/>
              </a:rPr>
              <a:t>Use a shared data context: share a data context or repository across components to keep data in sync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pace Grotesk" pitchFamily="2" charset="0"/>
                <a:cs typeface="Space Grotesk" pitchFamily="2" charset="0"/>
              </a:rPr>
              <a:t>Implement change tracking: detect changes made by users and other components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pace Grotesk" pitchFamily="2" charset="0"/>
                <a:cs typeface="Space Grotesk" pitchFamily="2" charset="0"/>
              </a:rPr>
              <a:t>Handle conflicts: implement a strategy for resolving conflicts when they occur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pace Grotesk" pitchFamily="2" charset="0"/>
                <a:cs typeface="Space Grotesk" pitchFamily="2" charset="0"/>
              </a:rPr>
              <a:t>Update the user interface: update the UI to reflect changes and conflicts</a:t>
            </a:r>
          </a:p>
          <a:p>
            <a:pPr marL="0" indent="0">
              <a:buNone/>
            </a:pPr>
            <a:endParaRPr lang="en-US"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4038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D8106-4BDE-DFFC-222F-30E77821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185638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Blazor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link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Blazor</a:t>
            </a:r>
            <a:r>
              <a:rPr lang="en-US" dirty="0"/>
              <a:t> Tutorial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4"/>
              </a:rPr>
              <a:t>link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EF Core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5"/>
              </a:rPr>
              <a:t>link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87C5D3-3227-4FF4-AD8B-1666D2B179AA}"/>
              </a:ext>
            </a:extLst>
          </p:cNvPr>
          <p:cNvSpPr/>
          <p:nvPr/>
        </p:nvSpPr>
        <p:spPr bwMode="auto">
          <a:xfrm>
            <a:off x="0" y="1482571"/>
            <a:ext cx="12192000" cy="4309930"/>
          </a:xfrm>
          <a:prstGeom prst="rect">
            <a:avLst/>
          </a:prstGeom>
          <a:solidFill>
            <a:srgbClr val="8661C5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EAFC8F-E428-406A-89EF-F61B9DBEE85D}"/>
              </a:ext>
            </a:extLst>
          </p:cNvPr>
          <p:cNvGrpSpPr/>
          <p:nvPr/>
        </p:nvGrpSpPr>
        <p:grpSpPr>
          <a:xfrm>
            <a:off x="4043486" y="2866362"/>
            <a:ext cx="7865433" cy="1908839"/>
            <a:chOff x="98249" y="798956"/>
            <a:chExt cx="8379936" cy="20387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93C419-6075-41B4-81F2-E0DD3B904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581" y="2283926"/>
              <a:ext cx="531407" cy="531407"/>
            </a:xfrm>
            <a:prstGeom prst="rect">
              <a:avLst/>
            </a:prstGeom>
          </p:spPr>
        </p:pic>
        <p:pic>
          <p:nvPicPr>
            <p:cNvPr id="7" name="Immagine 10">
              <a:extLst>
                <a:ext uri="{FF2B5EF4-FFF2-40B4-BE49-F238E27FC236}">
                  <a16:creationId xmlns:a16="http://schemas.microsoft.com/office/drawing/2014/main" id="{9C96F9EE-E191-4587-9C81-97D9B6AA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834" y="1646575"/>
              <a:ext cx="472902" cy="384627"/>
            </a:xfrm>
            <a:prstGeom prst="rect">
              <a:avLst/>
            </a:prstGeom>
          </p:spPr>
        </p:pic>
        <p:pic>
          <p:nvPicPr>
            <p:cNvPr id="8" name="Immagine 12">
              <a:extLst>
                <a:ext uri="{FF2B5EF4-FFF2-40B4-BE49-F238E27FC236}">
                  <a16:creationId xmlns:a16="http://schemas.microsoft.com/office/drawing/2014/main" id="{6418E53C-2EEE-40E9-A6E6-115C14763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4361" y="2261593"/>
              <a:ext cx="576072" cy="576072"/>
            </a:xfrm>
            <a:prstGeom prst="rect">
              <a:avLst/>
            </a:prstGeom>
          </p:spPr>
        </p:pic>
        <p:pic>
          <p:nvPicPr>
            <p:cNvPr id="10" name="Immagine 16">
              <a:extLst>
                <a:ext uri="{FF2B5EF4-FFF2-40B4-BE49-F238E27FC236}">
                  <a16:creationId xmlns:a16="http://schemas.microsoft.com/office/drawing/2014/main" id="{DF1D2054-4C86-43F5-87C7-36C4C9BFB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0838" y="1595517"/>
              <a:ext cx="486741" cy="486741"/>
            </a:xfrm>
            <a:prstGeom prst="rect">
              <a:avLst/>
            </a:prstGeom>
          </p:spPr>
        </p:pic>
        <p:pic>
          <p:nvPicPr>
            <p:cNvPr id="12" name="Graphic 11" descr="Envelope">
              <a:extLst>
                <a:ext uri="{FF2B5EF4-FFF2-40B4-BE49-F238E27FC236}">
                  <a16:creationId xmlns:a16="http://schemas.microsoft.com/office/drawing/2014/main" id="{EA9E398B-C8F2-498A-A78B-6BC882C8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04361" y="798956"/>
              <a:ext cx="599696" cy="599696"/>
            </a:xfrm>
            <a:prstGeom prst="rect">
              <a:avLst/>
            </a:prstGeom>
          </p:spPr>
        </p:pic>
        <p:pic>
          <p:nvPicPr>
            <p:cNvPr id="14" name="Graphic 13" descr="Web design">
              <a:extLst>
                <a:ext uri="{FF2B5EF4-FFF2-40B4-BE49-F238E27FC236}">
                  <a16:creationId xmlns:a16="http://schemas.microsoft.com/office/drawing/2014/main" id="{A1A52764-DB06-48B3-9AED-3D4747727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249" y="810768"/>
              <a:ext cx="576072" cy="5760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346A90-4391-4331-8FF7-A8D8B98A0891}"/>
                </a:ext>
              </a:extLst>
            </p:cNvPr>
            <p:cNvSpPr txBox="1"/>
            <p:nvPr/>
          </p:nvSpPr>
          <p:spPr>
            <a:xfrm>
              <a:off x="772570" y="944915"/>
              <a:ext cx="189872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//dev.to/kasuken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8E35DC-CB99-4CBC-89A5-91741385F08E}"/>
                </a:ext>
              </a:extLst>
            </p:cNvPr>
            <p:cNvSpPr txBox="1"/>
            <p:nvPr/>
          </p:nvSpPr>
          <p:spPr>
            <a:xfrm>
              <a:off x="772569" y="1684998"/>
              <a:ext cx="116185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@kasuken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0F567B-A2AF-4C2C-AAC0-678686D89D8C}"/>
                </a:ext>
              </a:extLst>
            </p:cNvPr>
            <p:cNvSpPr txBox="1"/>
            <p:nvPr/>
          </p:nvSpPr>
          <p:spPr>
            <a:xfrm>
              <a:off x="772569" y="2395740"/>
              <a:ext cx="21635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//twitch.tv/kasuken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31CEE-B007-45B1-8292-7293C089C6B0}"/>
                </a:ext>
              </a:extLst>
            </p:cNvPr>
            <p:cNvSpPr txBox="1"/>
            <p:nvPr/>
          </p:nvSpPr>
          <p:spPr>
            <a:xfrm>
              <a:off x="5540842" y="947583"/>
              <a:ext cx="29373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emanueleb@outlook.com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2C28AB-1179-4528-A230-BC72AD3D5E90}"/>
                </a:ext>
              </a:extLst>
            </p:cNvPr>
            <p:cNvSpPr txBox="1"/>
            <p:nvPr/>
          </p:nvSpPr>
          <p:spPr>
            <a:xfrm>
              <a:off x="5540842" y="1681570"/>
              <a:ext cx="250357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//github.com/kasuken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87B9A4-FCCB-4D58-91CB-E43494EDDFC9}"/>
                </a:ext>
              </a:extLst>
            </p:cNvPr>
            <p:cNvSpPr txBox="1"/>
            <p:nvPr/>
          </p:nvSpPr>
          <p:spPr>
            <a:xfrm>
              <a:off x="5540842" y="2364140"/>
              <a:ext cx="116185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@kasuken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90F15-BB96-4067-ADDB-E5B02E108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581" y="2294186"/>
              <a:ext cx="531407" cy="531407"/>
            </a:xfrm>
            <a:prstGeom prst="rect">
              <a:avLst/>
            </a:prstGeom>
          </p:spPr>
        </p:pic>
        <p:pic>
          <p:nvPicPr>
            <p:cNvPr id="25" name="Immagine 10">
              <a:extLst>
                <a:ext uri="{FF2B5EF4-FFF2-40B4-BE49-F238E27FC236}">
                  <a16:creationId xmlns:a16="http://schemas.microsoft.com/office/drawing/2014/main" id="{4E83AC71-8168-464F-8376-27CABCDE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834" y="1656835"/>
              <a:ext cx="472902" cy="384627"/>
            </a:xfrm>
            <a:prstGeom prst="rect">
              <a:avLst/>
            </a:prstGeom>
          </p:spPr>
        </p:pic>
        <p:pic>
          <p:nvPicPr>
            <p:cNvPr id="27" name="Graphic 26" descr="Envelope">
              <a:extLst>
                <a:ext uri="{FF2B5EF4-FFF2-40B4-BE49-F238E27FC236}">
                  <a16:creationId xmlns:a16="http://schemas.microsoft.com/office/drawing/2014/main" id="{B7E9BD09-D809-4E82-AAA5-3EBA66584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04361" y="809216"/>
              <a:ext cx="599696" cy="599696"/>
            </a:xfrm>
            <a:prstGeom prst="rect">
              <a:avLst/>
            </a:prstGeom>
          </p:spPr>
        </p:pic>
        <p:pic>
          <p:nvPicPr>
            <p:cNvPr id="28" name="Graphic 27" descr="Web design">
              <a:extLst>
                <a:ext uri="{FF2B5EF4-FFF2-40B4-BE49-F238E27FC236}">
                  <a16:creationId xmlns:a16="http://schemas.microsoft.com/office/drawing/2014/main" id="{9E3DB5C0-E550-422D-922D-11A48C3A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249" y="821028"/>
              <a:ext cx="576072" cy="57607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912295-3E2A-46EC-8EFF-C96F970CD4FA}"/>
                </a:ext>
              </a:extLst>
            </p:cNvPr>
            <p:cNvSpPr txBox="1"/>
            <p:nvPr/>
          </p:nvSpPr>
          <p:spPr>
            <a:xfrm>
              <a:off x="772570" y="955175"/>
              <a:ext cx="189872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//dev.to/kasuken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35D809-5BA4-4A7A-964E-E2E0A9C8E3FD}"/>
                </a:ext>
              </a:extLst>
            </p:cNvPr>
            <p:cNvSpPr txBox="1"/>
            <p:nvPr/>
          </p:nvSpPr>
          <p:spPr>
            <a:xfrm>
              <a:off x="772569" y="1695258"/>
              <a:ext cx="116185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@kasuken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4F6F83-1D6D-4E44-AE70-0708873B9931}"/>
                </a:ext>
              </a:extLst>
            </p:cNvPr>
            <p:cNvSpPr txBox="1"/>
            <p:nvPr/>
          </p:nvSpPr>
          <p:spPr>
            <a:xfrm>
              <a:off x="772569" y="2406000"/>
              <a:ext cx="216354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//twitch.tv/kasuken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6031B9-B105-4DD0-903E-C082C7CA037A}"/>
                </a:ext>
              </a:extLst>
            </p:cNvPr>
            <p:cNvSpPr txBox="1"/>
            <p:nvPr/>
          </p:nvSpPr>
          <p:spPr>
            <a:xfrm>
              <a:off x="5540842" y="957843"/>
              <a:ext cx="29373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it-IT" sz="2000" dirty="0">
                  <a:solidFill>
                    <a:schemeClr val="bg1"/>
                  </a:solidFill>
                </a:rPr>
                <a:t>emanueleb@outlook.com</a:t>
              </a:r>
              <a:endParaRPr lang="en-US" sz="20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6" name="Titolo 1">
            <a:extLst>
              <a:ext uri="{FF2B5EF4-FFF2-40B4-BE49-F238E27FC236}">
                <a16:creationId xmlns:a16="http://schemas.microsoft.com/office/drawing/2014/main" id="{7FCD3133-BB8E-4BB4-B8C3-16DA788225C2}"/>
              </a:ext>
            </a:extLst>
          </p:cNvPr>
          <p:cNvSpPr txBox="1">
            <a:spLocks/>
          </p:cNvSpPr>
          <p:nvPr/>
        </p:nvSpPr>
        <p:spPr>
          <a:xfrm>
            <a:off x="5492675" y="325858"/>
            <a:ext cx="6720987" cy="109456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it-IT" sz="6000" dirty="0"/>
              <a:t>Emanuele Bartolesi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2D0CE1-D8BD-4A54-ACA0-F6381A7BF6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37" y="48801"/>
            <a:ext cx="4017347" cy="57730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944034-2B84-4D0A-8277-DB2A5ED28445}"/>
              </a:ext>
            </a:extLst>
          </p:cNvPr>
          <p:cNvSpPr txBox="1"/>
          <p:nvPr/>
        </p:nvSpPr>
        <p:spPr>
          <a:xfrm>
            <a:off x="0" y="6019520"/>
            <a:ext cx="9838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https://links.emanuelebartolesi.com</a:t>
            </a:r>
          </a:p>
        </p:txBody>
      </p:sp>
    </p:spTree>
    <p:extLst>
      <p:ext uri="{BB962C8B-B14F-4D97-AF65-F5344CB8AC3E}">
        <p14:creationId xmlns:p14="http://schemas.microsoft.com/office/powerpoint/2010/main" val="2006680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197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Consolas</vt:lpstr>
      <vt:lpstr>Space Grotesk Medium</vt:lpstr>
      <vt:lpstr>Open Sans</vt:lpstr>
      <vt:lpstr>Calibri Light</vt:lpstr>
      <vt:lpstr>Space Grotesk</vt:lpstr>
      <vt:lpstr>Arial</vt:lpstr>
      <vt:lpstr>Calibri</vt:lpstr>
      <vt:lpstr>1_Office Theme</vt:lpstr>
      <vt:lpstr>PowerPoint Presentation</vt:lpstr>
      <vt:lpstr>How to Achieve Optimistic Updates with Blazor and EF Core</vt:lpstr>
      <vt:lpstr>What are Optimistic Updates?</vt:lpstr>
      <vt:lpstr>Real World Examples</vt:lpstr>
      <vt:lpstr>Implementation strategy with Blazor</vt:lpstr>
      <vt:lpstr>Demo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2023-12-08T23:45:47Z</dcterms:created>
  <dcterms:modified xsi:type="dcterms:W3CDTF">2023-12-08T23:45:54Z</dcterms:modified>
</cp:coreProperties>
</file>